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6" r:id="rId2"/>
    <p:sldId id="319" r:id="rId3"/>
    <p:sldId id="320" r:id="rId4"/>
    <p:sldId id="322" r:id="rId5"/>
    <p:sldId id="323" r:id="rId6"/>
    <p:sldId id="295" r:id="rId7"/>
    <p:sldId id="325" r:id="rId8"/>
    <p:sldId id="321" r:id="rId9"/>
    <p:sldId id="324" r:id="rId10"/>
    <p:sldId id="318" r:id="rId11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2BC"/>
    <a:srgbClr val="000000"/>
    <a:srgbClr val="FFFFFF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62" autoAdjust="0"/>
  </p:normalViewPr>
  <p:slideViewPr>
    <p:cSldViewPr>
      <p:cViewPr varScale="1">
        <p:scale>
          <a:sx n="105" d="100"/>
          <a:sy n="105" d="100"/>
        </p:scale>
        <p:origin x="1716" y="-312"/>
      </p:cViewPr>
      <p:guideLst>
        <p:guide orient="horz" pos="384"/>
        <p:guide pos="3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84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A5BBA6-F727-46D2-B4DF-CF09A13FE1B9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316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7E8FBE-F45D-43EE-8561-CDBDD90CE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5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A22DAC-4CF9-4FB0-A294-DEBDE0E0682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736"/>
            <a:ext cx="5608320" cy="4150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316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316"/>
            <a:ext cx="3037840" cy="4614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83B2D8-FFD6-4615-A9EE-36C686122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54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baseline="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6580C5-B4C2-46A2-BCF4-D9987CA1FF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1481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400" baseline="0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6580C5-B4C2-46A2-BCF4-D9987CA1FF0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6098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3B2D8-FFD6-4615-A9EE-36C686122EF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4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3B2D8-FFD6-4615-A9EE-36C686122E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0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3B2D8-FFD6-4615-A9EE-36C686122EF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3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3B2D8-FFD6-4615-A9EE-36C686122EF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4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3B2D8-FFD6-4615-A9EE-36C686122EF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5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3B2D8-FFD6-4615-A9EE-36C686122EF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35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3B2D8-FFD6-4615-A9EE-36C686122E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19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3B2D8-FFD6-4615-A9EE-36C686122EF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2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14600"/>
            <a:ext cx="7772400" cy="14700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72B9-C4FC-4F7C-A608-30E1B8EED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COV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5382491"/>
            <a:ext cx="2698376" cy="20851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04A8-1097-4CA1-8F4D-C81DEA825460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7F50B-B63D-4DA6-B17A-27A53753D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2A50E-0F7A-4D87-8135-2F658B902B7E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29F9-7A0E-4A13-87AB-72374B23E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229600" cy="609600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>
            <a:lvl1pPr algn="r">
              <a:buNone/>
              <a:defRPr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tx2"/>
                </a:solidFill>
              </a:defRPr>
            </a:lvl2pPr>
            <a:lvl3pPr algn="r">
              <a:defRPr>
                <a:solidFill>
                  <a:schemeClr val="tx2"/>
                </a:solidFill>
              </a:defRPr>
            </a:lvl3pPr>
            <a:lvl4pPr algn="r">
              <a:defRPr>
                <a:solidFill>
                  <a:schemeClr val="tx2"/>
                </a:solidFill>
              </a:defRPr>
            </a:lvl4pPr>
            <a:lvl5pPr algn="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9E9A6-1C50-434B-97D1-1EA7A1B4523F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0F1E7-D156-4A19-ACCB-B7D832391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COV-Logo.png"/>
          <p:cNvPicPr>
            <a:picLocks noChangeAspect="1"/>
          </p:cNvPicPr>
          <p:nvPr userDrawn="1"/>
        </p:nvPicPr>
        <p:blipFill>
          <a:blip r:embed="rId2" cstate="print">
            <a:lum/>
          </a:blip>
          <a:srcRect t="25163" r="64141" b="33007"/>
          <a:stretch>
            <a:fillRect/>
          </a:stretch>
        </p:blipFill>
        <p:spPr>
          <a:xfrm>
            <a:off x="-533400" y="5867400"/>
            <a:ext cx="1676400" cy="1511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-457200" y="5943600"/>
            <a:ext cx="1752600" cy="129540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C842-173C-4954-ADF6-87E386D3621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3D1B-E8B2-4568-B2F2-A034E2132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COV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4925291"/>
            <a:ext cx="2895600" cy="2237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5334000"/>
            <a:ext cx="8229600" cy="1588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914400"/>
          </a:xfrm>
        </p:spPr>
        <p:txBody>
          <a:bodyPr>
            <a:normAutofit/>
          </a:bodyPr>
          <a:lstStyle>
            <a:lvl1pPr algn="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609600"/>
            <a:ext cx="4038600" cy="4525963"/>
          </a:xfrm>
        </p:spPr>
        <p:txBody>
          <a:bodyPr/>
          <a:lstStyle>
            <a:lvl1pPr algn="r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609600"/>
            <a:ext cx="4038600" cy="4525963"/>
          </a:xfrm>
        </p:spPr>
        <p:txBody>
          <a:bodyPr/>
          <a:lstStyle>
            <a:lvl1pPr algn="r"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67451-B5C9-4E90-A745-20EDF203CD75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450A2-8FD9-4AB2-98B8-B73A1C148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A5652-8753-4AA4-B7F8-BE4892353C72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2A108-978F-4D15-A7B5-9A2530023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CFD3-B94A-4350-9DF0-7CEA4BF9980E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B0D8C-BBD3-4472-BFFF-2CA619732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CF5A6-BCCE-44A6-8AD7-DBC8DA4EC448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F00A-6D2F-4C73-9B2E-4A734D3CF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E6840-B1C0-4CFA-BB45-1D5EAEDE890C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72B94-1299-43E8-AC79-CF1D3B062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0C0B9-47EE-426F-8E46-EEE98F7FE4AB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43E8-EEA7-41B2-B928-B0DFA94F1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6065B-C2AA-4923-8F29-579255E2C971}" type="datetimeFigureOut">
              <a:rPr lang="en-US"/>
              <a:pPr>
                <a:defRPr/>
              </a:pPr>
              <a:t>10/5/2018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3ED1A1-660E-41F2-A1AC-D8ACA389F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5865812"/>
            <a:ext cx="8229600" cy="1588"/>
          </a:xfrm>
          <a:prstGeom prst="line">
            <a:avLst/>
          </a:prstGeom>
          <a:ln w="22225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61" r:id="rId3"/>
    <p:sldLayoutId id="214748377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>
          <a:xfrm>
            <a:off x="4191000" y="5943600"/>
            <a:ext cx="4495800" cy="914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72BC"/>
                </a:solidFill>
              </a:rPr>
              <a:t>Community Infrastructure &amp;Development</a:t>
            </a:r>
            <a:r>
              <a:rPr lang="en-US" sz="2800" b="1" dirty="0" smtClean="0">
                <a:solidFill>
                  <a:srgbClr val="0072BC"/>
                </a:solidFill>
              </a:rPr>
              <a:t/>
            </a:r>
            <a:br>
              <a:rPr lang="en-US" sz="2800" b="1" dirty="0" smtClean="0">
                <a:solidFill>
                  <a:srgbClr val="0072BC"/>
                </a:solidFill>
              </a:rPr>
            </a:br>
            <a:r>
              <a:rPr lang="en-US" sz="1600" b="1" dirty="0" smtClean="0">
                <a:solidFill>
                  <a:srgbClr val="0072BC"/>
                </a:solidFill>
              </a:rPr>
              <a:t>Current Planning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091148"/>
            <a:ext cx="7086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72BC"/>
                </a:solidFill>
                <a:latin typeface="+mj-lt"/>
                <a:ea typeface="+mj-ea"/>
                <a:cs typeface="+mj-cs"/>
              </a:rPr>
              <a:t>Rezoning Application </a:t>
            </a:r>
            <a:endParaRPr lang="en-US" sz="2800" b="1" dirty="0" smtClean="0">
              <a:solidFill>
                <a:srgbClr val="0072BC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en-US" sz="2800" b="1" dirty="0" smtClean="0">
                <a:solidFill>
                  <a:srgbClr val="0072BC"/>
                </a:solidFill>
                <a:latin typeface="+mj-lt"/>
                <a:ea typeface="+mj-ea"/>
                <a:cs typeface="+mj-cs"/>
              </a:rPr>
              <a:t>ZON00296</a:t>
            </a:r>
            <a:endParaRPr lang="en-US" sz="3000" b="1" dirty="0">
              <a:solidFill>
                <a:srgbClr val="0072BC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en-US" sz="3000" b="1" dirty="0" smtClean="0">
                <a:solidFill>
                  <a:srgbClr val="0072BC"/>
                </a:solidFill>
                <a:latin typeface="+mj-lt"/>
                <a:ea typeface="+mj-ea"/>
                <a:cs typeface="+mj-cs"/>
              </a:rPr>
              <a:t>7250 Hitchcock</a:t>
            </a:r>
            <a:endParaRPr lang="en-US" sz="3000" b="1" dirty="0" smtClean="0">
              <a:solidFill>
                <a:srgbClr val="0072BC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endParaRPr lang="en-US" sz="3000" b="1" dirty="0">
              <a:solidFill>
                <a:srgbClr val="0072BC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endParaRPr lang="en-US" sz="3000" b="1" dirty="0">
              <a:solidFill>
                <a:srgbClr val="0072BC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en-US" sz="3000" b="1" dirty="0" smtClean="0">
                <a:solidFill>
                  <a:srgbClr val="0072BC"/>
                </a:solidFill>
                <a:latin typeface="+mj-lt"/>
                <a:ea typeface="+mj-ea"/>
                <a:cs typeface="+mj-cs"/>
              </a:rPr>
              <a:t>October 9, 2018</a:t>
            </a:r>
          </a:p>
          <a:p>
            <a:pPr algn="ctr" eaLnBrk="0" hangingPunct="0"/>
            <a:endParaRPr lang="en-US" sz="3000" b="1" dirty="0" smtClean="0">
              <a:solidFill>
                <a:srgbClr val="0072BC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89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>
          <a:xfrm>
            <a:off x="4191000" y="5943600"/>
            <a:ext cx="4495800" cy="914400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72BC"/>
                </a:solidFill>
              </a:rPr>
              <a:t>Community Infrastructure &amp;Development</a:t>
            </a:r>
            <a:r>
              <a:rPr lang="en-US" sz="2800" b="1" dirty="0" smtClean="0">
                <a:solidFill>
                  <a:srgbClr val="0072BC"/>
                </a:solidFill>
              </a:rPr>
              <a:t/>
            </a:r>
            <a:br>
              <a:rPr lang="en-US" sz="2800" b="1" dirty="0" smtClean="0">
                <a:solidFill>
                  <a:srgbClr val="0072BC"/>
                </a:solidFill>
              </a:rPr>
            </a:br>
            <a:r>
              <a:rPr lang="en-US" sz="1600" b="1" dirty="0" smtClean="0">
                <a:solidFill>
                  <a:srgbClr val="0072BC"/>
                </a:solidFill>
              </a:rPr>
              <a:t>Current Planning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091148"/>
            <a:ext cx="70866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72BC"/>
                </a:solidFill>
                <a:latin typeface="+mj-lt"/>
                <a:ea typeface="+mj-ea"/>
                <a:cs typeface="+mj-cs"/>
              </a:rPr>
              <a:t>Rezoning Application </a:t>
            </a:r>
            <a:endParaRPr lang="en-US" sz="2800" b="1" dirty="0" smtClean="0">
              <a:solidFill>
                <a:srgbClr val="0072BC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en-US" sz="2800" b="1" dirty="0" smtClean="0">
                <a:solidFill>
                  <a:srgbClr val="0072BC"/>
                </a:solidFill>
                <a:latin typeface="+mj-lt"/>
                <a:ea typeface="+mj-ea"/>
                <a:cs typeface="+mj-cs"/>
              </a:rPr>
              <a:t>ZON00296</a:t>
            </a:r>
            <a:endParaRPr lang="en-US" sz="3000" b="1" dirty="0">
              <a:solidFill>
                <a:srgbClr val="0072BC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en-US" sz="3000" b="1" dirty="0" smtClean="0">
                <a:solidFill>
                  <a:srgbClr val="0072BC"/>
                </a:solidFill>
                <a:latin typeface="+mj-lt"/>
                <a:ea typeface="+mj-ea"/>
                <a:cs typeface="+mj-cs"/>
              </a:rPr>
              <a:t>7250 Hitchcock</a:t>
            </a:r>
            <a:endParaRPr lang="en-US" sz="3000" b="1" dirty="0" smtClean="0">
              <a:solidFill>
                <a:srgbClr val="0072BC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endParaRPr lang="en-US" sz="3000" b="1" dirty="0">
              <a:solidFill>
                <a:srgbClr val="0072BC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endParaRPr lang="en-US" sz="3000" b="1" dirty="0">
              <a:solidFill>
                <a:srgbClr val="0072BC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en-US" sz="3000" b="1" dirty="0" smtClean="0">
                <a:solidFill>
                  <a:srgbClr val="0072BC"/>
                </a:solidFill>
                <a:latin typeface="+mj-lt"/>
                <a:ea typeface="+mj-ea"/>
                <a:cs typeface="+mj-cs"/>
              </a:rPr>
              <a:t>October 9, 2018</a:t>
            </a:r>
          </a:p>
          <a:p>
            <a:pPr algn="ctr" eaLnBrk="0" hangingPunct="0"/>
            <a:endParaRPr lang="en-US" sz="3000" b="1" dirty="0" smtClean="0">
              <a:solidFill>
                <a:srgbClr val="0072BC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140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67" y="152400"/>
            <a:ext cx="6980465" cy="55771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114800" y="5947144"/>
            <a:ext cx="4495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1F497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Location Map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0" y="381000"/>
            <a:ext cx="1330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SUBJECT PROPERTY</a:t>
            </a:r>
            <a:endParaRPr lang="en-CA" sz="16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53116" y="3273853"/>
            <a:ext cx="678350" cy="306467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RDNO</a:t>
            </a:r>
            <a:endParaRPr lang="en-CA" sz="1200" b="1" dirty="0"/>
          </a:p>
        </p:txBody>
      </p:sp>
      <p:sp>
        <p:nvSpPr>
          <p:cNvPr id="10" name="Rectangle 9"/>
          <p:cNvSpPr/>
          <p:nvPr/>
        </p:nvSpPr>
        <p:spPr>
          <a:xfrm rot="18200106">
            <a:off x="6439056" y="1515708"/>
            <a:ext cx="1087157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CA" sz="1100" b="1" dirty="0" smtClean="0"/>
              <a:t>Hitchcock Rd</a:t>
            </a:r>
            <a:endParaRPr lang="en-CA" sz="1100" b="1" dirty="0"/>
          </a:p>
        </p:txBody>
      </p:sp>
      <p:sp>
        <p:nvSpPr>
          <p:cNvPr id="14" name="TextBox 13"/>
          <p:cNvSpPr txBox="1"/>
          <p:nvPr/>
        </p:nvSpPr>
        <p:spPr>
          <a:xfrm rot="18079384">
            <a:off x="5113182" y="3044980"/>
            <a:ext cx="2118035" cy="289441"/>
          </a:xfrm>
          <a:prstGeom prst="roundRect">
            <a:avLst/>
          </a:prstGeom>
          <a:solidFill>
            <a:schemeClr val="bg1">
              <a:alpha val="69804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SILVER STAR RD</a:t>
            </a:r>
            <a:endParaRPr lang="en-CA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762001"/>
            <a:ext cx="914400" cy="306467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RDNO</a:t>
            </a:r>
            <a:endParaRPr lang="en-CA" sz="1200" b="1" dirty="0"/>
          </a:p>
        </p:txBody>
      </p:sp>
      <p:sp>
        <p:nvSpPr>
          <p:cNvPr id="2" name="Right Arrow 1"/>
          <p:cNvSpPr/>
          <p:nvPr/>
        </p:nvSpPr>
        <p:spPr>
          <a:xfrm>
            <a:off x="4267200" y="533400"/>
            <a:ext cx="457200" cy="2286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4752109" y="304800"/>
            <a:ext cx="2840182" cy="872836"/>
          </a:xfrm>
          <a:custGeom>
            <a:avLst/>
            <a:gdLst>
              <a:gd name="connsiteX0" fmla="*/ 27709 w 2840182"/>
              <a:gd name="connsiteY0" fmla="*/ 0 h 872836"/>
              <a:gd name="connsiteX1" fmla="*/ 2840182 w 2840182"/>
              <a:gd name="connsiteY1" fmla="*/ 235527 h 872836"/>
              <a:gd name="connsiteX2" fmla="*/ 2784764 w 2840182"/>
              <a:gd name="connsiteY2" fmla="*/ 872836 h 872836"/>
              <a:gd name="connsiteX3" fmla="*/ 0 w 2840182"/>
              <a:gd name="connsiteY3" fmla="*/ 692727 h 872836"/>
              <a:gd name="connsiteX4" fmla="*/ 27709 w 2840182"/>
              <a:gd name="connsiteY4" fmla="*/ 0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0182" h="872836">
                <a:moveTo>
                  <a:pt x="27709" y="0"/>
                </a:moveTo>
                <a:lnTo>
                  <a:pt x="2840182" y="235527"/>
                </a:lnTo>
                <a:lnTo>
                  <a:pt x="2784764" y="872836"/>
                </a:lnTo>
                <a:lnTo>
                  <a:pt x="0" y="692727"/>
                </a:lnTo>
                <a:lnTo>
                  <a:pt x="27709" y="0"/>
                </a:lnTo>
                <a:close/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4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4" y="152400"/>
            <a:ext cx="7984372" cy="5561194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114800" y="5947144"/>
            <a:ext cx="44958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1F497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Location Map - Aerial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96200" y="1936271"/>
            <a:ext cx="867986" cy="340519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RDNO</a:t>
            </a:r>
            <a:endParaRPr lang="en-CA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9814" y="747534"/>
            <a:ext cx="1485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SUBJECT PROPERTY</a:t>
            </a:r>
            <a:endParaRPr lang="en-CA" sz="16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8404312">
            <a:off x="4917555" y="4341136"/>
            <a:ext cx="1520331" cy="289441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SILVERSTAR RD</a:t>
            </a:r>
            <a:endParaRPr lang="en-CA" sz="1100" b="1" dirty="0"/>
          </a:p>
        </p:txBody>
      </p:sp>
      <p:sp>
        <p:nvSpPr>
          <p:cNvPr id="4" name="Down Arrow 3"/>
          <p:cNvSpPr/>
          <p:nvPr/>
        </p:nvSpPr>
        <p:spPr>
          <a:xfrm rot="16200000">
            <a:off x="1060124" y="1097455"/>
            <a:ext cx="474065" cy="943772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8427993">
            <a:off x="5844446" y="2886338"/>
            <a:ext cx="1352621" cy="289441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HITCHCOCK RD</a:t>
            </a:r>
            <a:endParaRPr lang="en-CA" sz="1100" b="1" dirty="0"/>
          </a:p>
        </p:txBody>
      </p:sp>
      <p:sp>
        <p:nvSpPr>
          <p:cNvPr id="5" name="Freeform 4"/>
          <p:cNvSpPr/>
          <p:nvPr/>
        </p:nvSpPr>
        <p:spPr>
          <a:xfrm>
            <a:off x="1814945" y="845127"/>
            <a:ext cx="5624946" cy="1690255"/>
          </a:xfrm>
          <a:custGeom>
            <a:avLst/>
            <a:gdLst>
              <a:gd name="connsiteX0" fmla="*/ 110837 w 5624946"/>
              <a:gd name="connsiteY0" fmla="*/ 0 h 1690255"/>
              <a:gd name="connsiteX1" fmla="*/ 5624946 w 5624946"/>
              <a:gd name="connsiteY1" fmla="*/ 360218 h 1690255"/>
              <a:gd name="connsiteX2" fmla="*/ 5624946 w 5624946"/>
              <a:gd name="connsiteY2" fmla="*/ 1690255 h 1690255"/>
              <a:gd name="connsiteX3" fmla="*/ 0 w 5624946"/>
              <a:gd name="connsiteY3" fmla="*/ 1385455 h 1690255"/>
              <a:gd name="connsiteX4" fmla="*/ 110837 w 5624946"/>
              <a:gd name="connsiteY4" fmla="*/ 0 h 1690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24946" h="1690255">
                <a:moveTo>
                  <a:pt x="110837" y="0"/>
                </a:moveTo>
                <a:lnTo>
                  <a:pt x="5624946" y="360218"/>
                </a:lnTo>
                <a:lnTo>
                  <a:pt x="5624946" y="1690255"/>
                </a:lnTo>
                <a:lnTo>
                  <a:pt x="0" y="1385455"/>
                </a:lnTo>
                <a:lnTo>
                  <a:pt x="110837" y="0"/>
                </a:lnTo>
                <a:close/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350700" y="5907630"/>
            <a:ext cx="4897699" cy="864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100" b="1" dirty="0" smtClean="0"/>
              <a:t>HRES – Hillside Residential                RAGR – Rural/Agricultural                 </a:t>
            </a:r>
          </a:p>
          <a:p>
            <a:pPr>
              <a:lnSpc>
                <a:spcPct val="114000"/>
              </a:lnSpc>
            </a:pPr>
            <a:r>
              <a:rPr lang="en-US" sz="1100" b="1" dirty="0" smtClean="0"/>
              <a:t>PUBINS – Public &amp; Institutional          </a:t>
            </a:r>
          </a:p>
          <a:p>
            <a:pPr>
              <a:lnSpc>
                <a:spcPct val="114000"/>
              </a:lnSpc>
            </a:pPr>
            <a:r>
              <a:rPr lang="en-US" sz="1100" b="1" dirty="0" smtClean="0"/>
              <a:t>PARKS – Open Space</a:t>
            </a:r>
          </a:p>
          <a:p>
            <a:pPr>
              <a:lnSpc>
                <a:spcPct val="114000"/>
              </a:lnSpc>
            </a:pPr>
            <a:r>
              <a:rPr lang="en-US" sz="1100" b="1" dirty="0" smtClean="0"/>
              <a:t>RLD – Residential – Low Density</a:t>
            </a:r>
            <a:endParaRPr lang="en-US" sz="1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92" y="191952"/>
            <a:ext cx="8528308" cy="5689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4876800" y="5947143"/>
            <a:ext cx="3892007" cy="80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1F497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OCP Designation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80512" y="1676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SUBJECT PROPERTY</a:t>
            </a:r>
            <a:endParaRPr lang="en-CA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4572">
            <a:off x="328377" y="1046329"/>
            <a:ext cx="753909" cy="306467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RDNO</a:t>
            </a:r>
            <a:endParaRPr lang="en-CA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843004" y="4480273"/>
            <a:ext cx="678350" cy="306467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RDNO</a:t>
            </a:r>
            <a:endParaRPr lang="en-CA" sz="1200" b="1" dirty="0"/>
          </a:p>
        </p:txBody>
      </p:sp>
      <p:sp>
        <p:nvSpPr>
          <p:cNvPr id="24" name="TextBox 23"/>
          <p:cNvSpPr txBox="1"/>
          <p:nvPr/>
        </p:nvSpPr>
        <p:spPr>
          <a:xfrm rot="18092030">
            <a:off x="6135829" y="4313529"/>
            <a:ext cx="1543201" cy="306467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SILVERSTAR RD</a:t>
            </a:r>
            <a:endParaRPr lang="en-CA" sz="1200" b="1" dirty="0"/>
          </a:p>
        </p:txBody>
      </p:sp>
      <p:sp>
        <p:nvSpPr>
          <p:cNvPr id="22" name="TextBox 21"/>
          <p:cNvSpPr txBox="1"/>
          <p:nvPr/>
        </p:nvSpPr>
        <p:spPr>
          <a:xfrm rot="248046">
            <a:off x="7471375" y="3566433"/>
            <a:ext cx="1403548" cy="280928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HITCHCOCK RD</a:t>
            </a:r>
            <a:endParaRPr lang="en-CA" sz="105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1047101" y="6179598"/>
            <a:ext cx="244684" cy="120580"/>
          </a:xfrm>
          <a:prstGeom prst="roundRect">
            <a:avLst/>
          </a:prstGeom>
          <a:solidFill>
            <a:srgbClr val="CCE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1051929" y="5980222"/>
            <a:ext cx="244685" cy="125259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051929" y="6378973"/>
            <a:ext cx="244685" cy="125259"/>
          </a:xfrm>
          <a:prstGeom prst="round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047101" y="6572653"/>
            <a:ext cx="244685" cy="120579"/>
          </a:xfrm>
          <a:prstGeom prst="round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2980512" y="2586358"/>
            <a:ext cx="1210488" cy="273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1661865" flipV="1">
            <a:off x="7650858" y="3429699"/>
            <a:ext cx="457200" cy="859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350327" y="2050473"/>
            <a:ext cx="3699164" cy="1136072"/>
          </a:xfrm>
          <a:custGeom>
            <a:avLst/>
            <a:gdLst>
              <a:gd name="connsiteX0" fmla="*/ 41564 w 3740728"/>
              <a:gd name="connsiteY0" fmla="*/ 0 h 1136072"/>
              <a:gd name="connsiteX1" fmla="*/ 3740728 w 3740728"/>
              <a:gd name="connsiteY1" fmla="*/ 221672 h 1136072"/>
              <a:gd name="connsiteX2" fmla="*/ 3699164 w 3740728"/>
              <a:gd name="connsiteY2" fmla="*/ 1136072 h 1136072"/>
              <a:gd name="connsiteX3" fmla="*/ 0 w 3740728"/>
              <a:gd name="connsiteY3" fmla="*/ 928254 h 1136072"/>
              <a:gd name="connsiteX4" fmla="*/ 41564 w 3740728"/>
              <a:gd name="connsiteY4" fmla="*/ 0 h 1136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0728" h="1136072">
                <a:moveTo>
                  <a:pt x="41564" y="0"/>
                </a:moveTo>
                <a:lnTo>
                  <a:pt x="3740728" y="221672"/>
                </a:lnTo>
                <a:lnTo>
                  <a:pt x="3699164" y="1136072"/>
                </a:lnTo>
                <a:lnTo>
                  <a:pt x="0" y="928254"/>
                </a:lnTo>
                <a:lnTo>
                  <a:pt x="41564" y="0"/>
                </a:ln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3319462"/>
            <a:ext cx="323850" cy="219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3319462"/>
            <a:ext cx="323850" cy="219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3319462"/>
            <a:ext cx="323850" cy="2190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3319462"/>
            <a:ext cx="323850" cy="2190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5943109"/>
            <a:ext cx="228600" cy="1857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889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371600" y="5947143"/>
            <a:ext cx="7397207" cy="80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1F497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Foothills Neighbourhood Plan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31" y="0"/>
            <a:ext cx="442516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295400" y="5947144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noProof="0" dirty="0" smtClean="0">
                <a:solidFill>
                  <a:srgbClr val="1F497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Topography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772"/>
            <a:ext cx="9144000" cy="4716455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185416" y="2587752"/>
            <a:ext cx="5230368" cy="1609344"/>
          </a:xfrm>
          <a:custGeom>
            <a:avLst/>
            <a:gdLst>
              <a:gd name="connsiteX0" fmla="*/ 5230368 w 5230368"/>
              <a:gd name="connsiteY0" fmla="*/ 320040 h 1609344"/>
              <a:gd name="connsiteX1" fmla="*/ 5202936 w 5230368"/>
              <a:gd name="connsiteY1" fmla="*/ 1609344 h 1609344"/>
              <a:gd name="connsiteX2" fmla="*/ 0 w 5230368"/>
              <a:gd name="connsiteY2" fmla="*/ 1316736 h 1609344"/>
              <a:gd name="connsiteX3" fmla="*/ 36576 w 5230368"/>
              <a:gd name="connsiteY3" fmla="*/ 0 h 1609344"/>
              <a:gd name="connsiteX4" fmla="*/ 5230368 w 5230368"/>
              <a:gd name="connsiteY4" fmla="*/ 32004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0368" h="1609344">
                <a:moveTo>
                  <a:pt x="5230368" y="320040"/>
                </a:moveTo>
                <a:lnTo>
                  <a:pt x="5202936" y="1609344"/>
                </a:lnTo>
                <a:lnTo>
                  <a:pt x="0" y="1316736"/>
                </a:lnTo>
                <a:lnTo>
                  <a:pt x="36576" y="0"/>
                </a:lnTo>
                <a:lnTo>
                  <a:pt x="5230368" y="32004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35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295400" y="5947144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noProof="0" dirty="0" smtClean="0">
                <a:solidFill>
                  <a:srgbClr val="1F497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EMA Designation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9144000" cy="517284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133600" y="2286000"/>
            <a:ext cx="5715000" cy="1752600"/>
          </a:xfrm>
          <a:custGeom>
            <a:avLst/>
            <a:gdLst>
              <a:gd name="connsiteX0" fmla="*/ 5230368 w 5230368"/>
              <a:gd name="connsiteY0" fmla="*/ 320040 h 1609344"/>
              <a:gd name="connsiteX1" fmla="*/ 5202936 w 5230368"/>
              <a:gd name="connsiteY1" fmla="*/ 1609344 h 1609344"/>
              <a:gd name="connsiteX2" fmla="*/ 0 w 5230368"/>
              <a:gd name="connsiteY2" fmla="*/ 1316736 h 1609344"/>
              <a:gd name="connsiteX3" fmla="*/ 36576 w 5230368"/>
              <a:gd name="connsiteY3" fmla="*/ 0 h 1609344"/>
              <a:gd name="connsiteX4" fmla="*/ 5230368 w 5230368"/>
              <a:gd name="connsiteY4" fmla="*/ 320040 h 16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0368" h="1609344">
                <a:moveTo>
                  <a:pt x="5230368" y="320040"/>
                </a:moveTo>
                <a:lnTo>
                  <a:pt x="5202936" y="1609344"/>
                </a:lnTo>
                <a:lnTo>
                  <a:pt x="0" y="1316736"/>
                </a:lnTo>
                <a:lnTo>
                  <a:pt x="36576" y="0"/>
                </a:lnTo>
                <a:lnTo>
                  <a:pt x="5230368" y="32004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6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71990" y="4994445"/>
            <a:ext cx="4504811" cy="1813122"/>
            <a:chOff x="838630" y="8876267"/>
            <a:chExt cx="3711431" cy="1548374"/>
          </a:xfrm>
        </p:grpSpPr>
        <p:sp>
          <p:nvSpPr>
            <p:cNvPr id="17" name="Rectangle 16"/>
            <p:cNvSpPr/>
            <p:nvPr/>
          </p:nvSpPr>
          <p:spPr>
            <a:xfrm>
              <a:off x="838630" y="8876267"/>
              <a:ext cx="314619" cy="671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81770" y="9686511"/>
              <a:ext cx="2668291" cy="738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100" b="1" dirty="0" smtClean="0"/>
                <a:t>P4 – </a:t>
              </a:r>
              <a:r>
                <a:rPr lang="en-US" sz="1100" b="1" dirty="0"/>
                <a:t>Utilities                                       P1 - Parks</a:t>
              </a:r>
              <a:endParaRPr lang="en-US" sz="1100" b="1" dirty="0" smtClean="0"/>
            </a:p>
            <a:p>
              <a:pPr>
                <a:lnSpc>
                  <a:spcPct val="114000"/>
                </a:lnSpc>
              </a:pPr>
              <a:r>
                <a:rPr lang="en-US" sz="1100" b="1" dirty="0" smtClean="0"/>
                <a:t>A2 –  Rural Large holdings</a:t>
              </a:r>
            </a:p>
            <a:p>
              <a:pPr>
                <a:lnSpc>
                  <a:spcPct val="114000"/>
                </a:lnSpc>
              </a:pPr>
              <a:r>
                <a:rPr lang="en-US" sz="1100" b="1" dirty="0" smtClean="0"/>
                <a:t>R2 – Large Lot Residential</a:t>
              </a:r>
            </a:p>
            <a:p>
              <a:pPr>
                <a:lnSpc>
                  <a:spcPct val="114000"/>
                </a:lnSpc>
              </a:pPr>
              <a:r>
                <a:rPr lang="en-US" sz="1100" b="1" dirty="0" smtClean="0"/>
                <a:t>NU NORD – Non-Urban NORD</a:t>
              </a:r>
              <a:endParaRPr lang="en-US" sz="1100" b="1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399386" y="9710170"/>
              <a:ext cx="205096" cy="470446"/>
              <a:chOff x="1399386" y="9710170"/>
              <a:chExt cx="205096" cy="470446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1402891" y="9710170"/>
                <a:ext cx="201591" cy="106969"/>
              </a:xfrm>
              <a:prstGeom prst="roundRect">
                <a:avLst/>
              </a:prstGeom>
              <a:solidFill>
                <a:srgbClr val="66FF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402891" y="9891909"/>
                <a:ext cx="201591" cy="106969"/>
              </a:xfrm>
              <a:prstGeom prst="roundRect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399386" y="10073647"/>
                <a:ext cx="201591" cy="106969"/>
              </a:xfrm>
              <a:prstGeom prst="roundRect">
                <a:avLst/>
              </a:prstGeom>
              <a:solidFill>
                <a:srgbClr val="FFFF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96" y="450826"/>
            <a:ext cx="8227406" cy="5469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856485" y="6011824"/>
            <a:ext cx="5898064" cy="989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1F497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Zoning </a:t>
            </a:r>
            <a:r>
              <a:rPr lang="en-US" sz="3600" dirty="0" smtClean="0">
                <a:solidFill>
                  <a:srgbClr val="1F497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Designations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8359179">
            <a:off x="6022889" y="4321267"/>
            <a:ext cx="1370254" cy="289441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SILVERSTAR RD</a:t>
            </a:r>
            <a:endParaRPr lang="en-CA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703827" y="4305680"/>
            <a:ext cx="678350" cy="306467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RDNO</a:t>
            </a:r>
            <a:endParaRPr lang="en-CA" sz="1200" b="1" dirty="0"/>
          </a:p>
        </p:txBody>
      </p:sp>
      <p:sp>
        <p:nvSpPr>
          <p:cNvPr id="2" name="Right Arrow 1"/>
          <p:cNvSpPr/>
          <p:nvPr/>
        </p:nvSpPr>
        <p:spPr>
          <a:xfrm>
            <a:off x="2743200" y="4038600"/>
            <a:ext cx="533400" cy="22860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12374" y="1497890"/>
            <a:ext cx="1983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SUBJECT PROPERTY</a:t>
            </a:r>
            <a:endParaRPr lang="en-CA" sz="2000" b="1" dirty="0">
              <a:solidFill>
                <a:srgbClr val="0000FF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313" y="6595577"/>
            <a:ext cx="236087" cy="107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312" y="3352800"/>
            <a:ext cx="333375" cy="1524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10123" y="1118469"/>
            <a:ext cx="678350" cy="306467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RDNO</a:t>
            </a:r>
            <a:endParaRPr lang="en-CA" sz="1200" b="1" dirty="0"/>
          </a:p>
        </p:txBody>
      </p:sp>
      <p:sp>
        <p:nvSpPr>
          <p:cNvPr id="5" name="Freeform 4"/>
          <p:cNvSpPr/>
          <p:nvPr/>
        </p:nvSpPr>
        <p:spPr>
          <a:xfrm>
            <a:off x="4340936" y="2271764"/>
            <a:ext cx="3477491" cy="1094509"/>
          </a:xfrm>
          <a:custGeom>
            <a:avLst/>
            <a:gdLst>
              <a:gd name="connsiteX0" fmla="*/ 27709 w 3477491"/>
              <a:gd name="connsiteY0" fmla="*/ 0 h 1094509"/>
              <a:gd name="connsiteX1" fmla="*/ 3477491 w 3477491"/>
              <a:gd name="connsiteY1" fmla="*/ 193963 h 1094509"/>
              <a:gd name="connsiteX2" fmla="*/ 3477491 w 3477491"/>
              <a:gd name="connsiteY2" fmla="*/ 1094509 h 1094509"/>
              <a:gd name="connsiteX3" fmla="*/ 0 w 3477491"/>
              <a:gd name="connsiteY3" fmla="*/ 845127 h 1094509"/>
              <a:gd name="connsiteX4" fmla="*/ 27709 w 3477491"/>
              <a:gd name="connsiteY4" fmla="*/ 0 h 1094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491" h="1094509">
                <a:moveTo>
                  <a:pt x="27709" y="0"/>
                </a:moveTo>
                <a:lnTo>
                  <a:pt x="3477491" y="193963"/>
                </a:lnTo>
                <a:lnTo>
                  <a:pt x="3477491" y="1094509"/>
                </a:lnTo>
                <a:lnTo>
                  <a:pt x="0" y="845127"/>
                </a:lnTo>
                <a:lnTo>
                  <a:pt x="27709" y="0"/>
                </a:lnTo>
                <a:close/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492222" y="2288748"/>
            <a:ext cx="832967" cy="283968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8427993">
            <a:off x="6849101" y="3213018"/>
            <a:ext cx="1352621" cy="272415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/>
              <a:t>HITCHCOCK RD</a:t>
            </a:r>
            <a:endParaRPr lang="en-CA" sz="1000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3733601" y="6033305"/>
            <a:ext cx="244684" cy="125259"/>
          </a:xfrm>
          <a:prstGeom prst="round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7464" y="775671"/>
            <a:ext cx="515735" cy="29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A2</a:t>
            </a:r>
            <a:endParaRPr lang="en-US" b="1" dirty="0"/>
          </a:p>
        </p:txBody>
      </p:sp>
      <p:sp>
        <p:nvSpPr>
          <p:cNvPr id="48" name="Rectangle 47"/>
          <p:cNvSpPr/>
          <p:nvPr/>
        </p:nvSpPr>
        <p:spPr>
          <a:xfrm>
            <a:off x="5210234" y="1602798"/>
            <a:ext cx="1190566" cy="255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NU NORD</a:t>
            </a:r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554387" y="4032876"/>
            <a:ext cx="515735" cy="29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P1</a:t>
            </a:r>
            <a:endParaRPr lang="en-US" b="1" dirty="0"/>
          </a:p>
        </p:txBody>
      </p:sp>
      <p:sp>
        <p:nvSpPr>
          <p:cNvPr id="51" name="Rectangle 50"/>
          <p:cNvSpPr/>
          <p:nvPr/>
        </p:nvSpPr>
        <p:spPr>
          <a:xfrm>
            <a:off x="4019880" y="3972368"/>
            <a:ext cx="515735" cy="29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R2</a:t>
            </a:r>
            <a:endParaRPr lang="en-US" b="1" dirty="0"/>
          </a:p>
        </p:txBody>
      </p:sp>
      <p:sp>
        <p:nvSpPr>
          <p:cNvPr id="55" name="Rectangle 54"/>
          <p:cNvSpPr/>
          <p:nvPr/>
        </p:nvSpPr>
        <p:spPr>
          <a:xfrm>
            <a:off x="1813202" y="3280757"/>
            <a:ext cx="515735" cy="29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P4</a:t>
            </a:r>
            <a:endParaRPr lang="en-US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09561" y="3733800"/>
            <a:ext cx="0" cy="8783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4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295400" y="5947144"/>
            <a:ext cx="7315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noProof="0" dirty="0" smtClean="0">
                <a:solidFill>
                  <a:srgbClr val="1F497D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+mj-ea"/>
                <a:cs typeface="+mj-cs"/>
              </a:rPr>
              <a:t>Proposed Zoning Designations</a:t>
            </a: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6332"/>
            <a:ext cx="9144000" cy="37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13913</TotalTime>
  <Words>136</Words>
  <Application>Microsoft Office PowerPoint</Application>
  <PresentationFormat>On-screen Show (4:3)</PresentationFormat>
  <Paragraphs>64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Community Infrastructure &amp;Development Current Planning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Infrastructure &amp;Development Current Planning</vt:lpstr>
    </vt:vector>
  </TitlesOfParts>
  <Company>City of Vernon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Carie Liefke</cp:lastModifiedBy>
  <cp:revision>546</cp:revision>
  <cp:lastPrinted>2015-10-26T15:19:03Z</cp:lastPrinted>
  <dcterms:created xsi:type="dcterms:W3CDTF">2008-06-17T17:41:20Z</dcterms:created>
  <dcterms:modified xsi:type="dcterms:W3CDTF">2018-10-05T23:12:15Z</dcterms:modified>
</cp:coreProperties>
</file>